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5" r:id="rId2"/>
    <p:sldId id="257" r:id="rId3"/>
    <p:sldId id="27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Josefin Sans Regular" panose="020B0604020202020204" charset="0"/>
      <p:regular r:id="rId23"/>
    </p:embeddedFont>
    <p:embeddedFont>
      <p:font typeface="Josefin Sans Regular Bold" panose="020B0604020202020204" charset="0"/>
      <p:regular r:id="rId24"/>
    </p:embeddedFont>
    <p:embeddedFont>
      <p:font typeface="Libre Franklin Bold" panose="020B0604020202020204" charset="0"/>
      <p:regular r:id="rId25"/>
    </p:embeddedFont>
    <p:embeddedFont>
      <p:font typeface="Libre Franklin Bold Bold" panose="020B0604020202020204" charset="0"/>
      <p:regular r:id="rId26"/>
    </p:embeddedFont>
    <p:embeddedFont>
      <p:font typeface="Libre Franklin Light" panose="020B0604020202020204" charset="0"/>
      <p:regular r:id="rId27"/>
    </p:embeddedFont>
    <p:embeddedFont>
      <p:font typeface="Libre Franklin Light Bold" panose="020B0604020202020204" charset="0"/>
      <p:regular r:id="rId28"/>
    </p:embeddedFont>
    <p:embeddedFont>
      <p:font typeface="Libre Franklin Medium" panose="020B0604020202020204" charset="0"/>
      <p:regular r:id="rId29"/>
    </p:embeddedFont>
    <p:embeddedFont>
      <p:font typeface="Libre Franklin Medium Bold" panose="020B0604020202020204" charset="0"/>
      <p:regular r:id="rId30"/>
    </p:embeddedFont>
    <p:embeddedFont>
      <p:font typeface="Nothing You Could Do" panose="02000000000000000000" pitchFamily="2" charset="0"/>
      <p:regular r:id="rId31"/>
    </p:embeddedFont>
    <p:embeddedFont>
      <p:font typeface="Nothing You Could Do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51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KdhijKEb3A?feature=oemb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7303" y="2356221"/>
            <a:ext cx="0" cy="5565340"/>
          </a:xfrm>
          <a:prstGeom prst="line">
            <a:avLst/>
          </a:prstGeom>
          <a:ln w="19050">
            <a:solidFill>
              <a:srgbClr val="FFA6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nlinemedia 1" title="How to Write a Persuasive Speech | A New Model and Template (Created by Cecilia Elise Wallin) PART 1">
            <a:hlinkClick r:id="" action="ppaction://media"/>
            <a:extLst>
              <a:ext uri="{FF2B5EF4-FFF2-40B4-BE49-F238E27FC236}">
                <a16:creationId xmlns:a16="http://schemas.microsoft.com/office/drawing/2014/main" id="{2F9DED23-5AA9-4D37-A46C-2A7378047C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2790" y="2181801"/>
            <a:ext cx="10514094" cy="5914177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48C11058-2458-49F2-B544-5ECA724287DE}"/>
              </a:ext>
            </a:extLst>
          </p:cNvPr>
          <p:cNvSpPr txBox="1"/>
          <p:nvPr/>
        </p:nvSpPr>
        <p:spPr>
          <a:xfrm>
            <a:off x="1371600" y="2876731"/>
            <a:ext cx="41147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0" dirty="0">
                <a:solidFill>
                  <a:srgbClr val="4D5156"/>
                </a:solidFill>
                <a:effectLst/>
                <a:latin typeface="Nothing You Could Do" panose="02000000000000000000" pitchFamily="2" charset="0"/>
              </a:rPr>
              <a:t>Watch a </a:t>
            </a:r>
            <a:r>
              <a:rPr lang="en-US" sz="4800" i="0" dirty="0">
                <a:solidFill>
                  <a:srgbClr val="5F6368"/>
                </a:solidFill>
                <a:effectLst/>
                <a:latin typeface="Nothing You Could Do" panose="02000000000000000000" pitchFamily="2" charset="0"/>
              </a:rPr>
              <a:t>video with instructions on how to use this template</a:t>
            </a:r>
            <a:endParaRPr lang="sv-SE" sz="4800" dirty="0">
              <a:latin typeface="Nothing You Could D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8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442456">
            <a:off x="11643188" y="3763596"/>
            <a:ext cx="9385047" cy="93850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25886">
            <a:off x="9590694" y="1368954"/>
            <a:ext cx="6207587" cy="632254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 rot="425886">
            <a:off x="10447259" y="2029042"/>
            <a:ext cx="4490975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 dirty="0">
                <a:solidFill>
                  <a:srgbClr val="233D5D"/>
                </a:solidFill>
                <a:latin typeface="Libre Franklin Bold"/>
              </a:rPr>
              <a:t>5. Here you create fear and excitement by describing how bad it will be if the listener does not choose to solve the problem in the way that you suggest.
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100000">
            <a:off x="-3307798" y="-2635356"/>
            <a:ext cx="11656162" cy="1165616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344400" y="394730"/>
            <a:ext cx="8619093" cy="54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4637">
        <p159:morph option="byObject"/>
      </p:transition>
    </mc:Choice>
    <mc:Fallback xmlns="">
      <p:transition spd="slow" advTm="1463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044437">
            <a:off x="5618078" y="-2219917"/>
            <a:ext cx="5701810" cy="145860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044437">
            <a:off x="5860547" y="-3042439"/>
            <a:ext cx="5844527" cy="1495111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603219" y="2823542"/>
            <a:ext cx="10025177" cy="3174636"/>
            <a:chOff x="0" y="0"/>
            <a:chExt cx="13366903" cy="4232849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3366903" cy="83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53"/>
                </a:lnSpc>
              </a:pPr>
              <a:r>
                <a:rPr lang="en-US" sz="4128">
                  <a:solidFill>
                    <a:srgbClr val="233D5D"/>
                  </a:solidFill>
                  <a:latin typeface="Libre Franklin Medium Bold"/>
                </a:rPr>
                <a:t>6.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280587"/>
              <a:ext cx="13366903" cy="2952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03"/>
                </a:lnSpc>
              </a:pPr>
              <a:r>
                <a:rPr lang="en-US" sz="3145" dirty="0">
                  <a:solidFill>
                    <a:srgbClr val="233D5D"/>
                  </a:solidFill>
                  <a:latin typeface="Libre Franklin Bold"/>
                </a:rPr>
                <a:t>This is the turning point. 
Convince the listener to vote for you/buy your product/improve something.
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192000" y="394730"/>
            <a:ext cx="8771493" cy="54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1912">
        <p159:morph option="byObject"/>
      </p:transition>
    </mc:Choice>
    <mc:Fallback xmlns="">
      <p:transition spd="slow" advTm="31912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579019">
            <a:off x="-3008843" y="4758456"/>
            <a:ext cx="11676750" cy="116767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579019">
            <a:off x="13500826" y="-2167257"/>
            <a:ext cx="8066953" cy="80669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71756" y="2221296"/>
            <a:ext cx="7449497" cy="6299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3"/>
              </a:lnSpc>
              <a:spcBef>
                <a:spcPct val="0"/>
              </a:spcBef>
            </a:pPr>
            <a:r>
              <a:rPr lang="en-US" sz="4402" dirty="0">
                <a:solidFill>
                  <a:srgbClr val="000000"/>
                </a:solidFill>
                <a:latin typeface="Libre Franklin Bold"/>
              </a:rPr>
              <a:t>7. Describe the reward. Here you will show how good the audience's lives will be when they have voted for you / bought your product / implemented the improvement.
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344400" y="394730"/>
            <a:ext cx="8619093" cy="54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4336">
        <p159:morph option="byObject"/>
      </p:transition>
    </mc:Choice>
    <mc:Fallback xmlns="">
      <p:transition spd="slow" advTm="14336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1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61145">
            <a:off x="-5154459" y="-2114140"/>
            <a:ext cx="9674436" cy="64027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19332">
            <a:off x="7350317" y="1635388"/>
            <a:ext cx="16300736" cy="1078812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94503" y="3038227"/>
            <a:ext cx="8516297" cy="4709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3"/>
              </a:lnSpc>
              <a:spcBef>
                <a:spcPct val="0"/>
              </a:spcBef>
            </a:pPr>
            <a:r>
              <a:rPr lang="en-US" sz="4402" dirty="0">
                <a:solidFill>
                  <a:srgbClr val="FFFFFF"/>
                </a:solidFill>
                <a:latin typeface="Libre Franklin Bold"/>
              </a:rPr>
              <a:t>8. Describe the happy fulfilling lives you audience will  get when they have made you president/bought your product/followed your advice.
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21834" y="3404552"/>
            <a:ext cx="6537466" cy="585374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496800" y="394730"/>
            <a:ext cx="8466693" cy="54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4475">
        <p159:morph option="byObject"/>
      </p:transition>
    </mc:Choice>
    <mc:Fallback xmlns="">
      <p:transition spd="slow" advTm="14475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8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61145">
            <a:off x="-5306572" y="-2620305"/>
            <a:ext cx="9674436" cy="64027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19332">
            <a:off x="7350317" y="1635388"/>
            <a:ext cx="16300736" cy="1078812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72344" y="2440901"/>
            <a:ext cx="7449497" cy="7889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3"/>
              </a:lnSpc>
              <a:spcBef>
                <a:spcPct val="0"/>
              </a:spcBef>
            </a:pPr>
            <a:r>
              <a:rPr lang="en-US" sz="4402" dirty="0">
                <a:solidFill>
                  <a:srgbClr val="FFFFFF"/>
                </a:solidFill>
                <a:latin typeface="Libre Franklin Bold"/>
              </a:rPr>
              <a:t>9. Here you emphasize the responsibility of the listener. Here you can also show how fantastic the listener's life will be when she/he have voted for you / bought your product / implemented the improvement.
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321696" y="2923857"/>
            <a:ext cx="2353399" cy="65958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15800" y="394730"/>
            <a:ext cx="8847693" cy="54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4243">
        <p159:morph option="byObject"/>
      </p:transition>
    </mc:Choice>
    <mc:Fallback xmlns="">
      <p:transition spd="slow" advTm="14243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61145">
            <a:off x="-5154459" y="-2114140"/>
            <a:ext cx="9674436" cy="64027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319332">
            <a:off x="7350317" y="1635388"/>
            <a:ext cx="16300736" cy="1078812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94503" y="3038227"/>
            <a:ext cx="7449497" cy="6299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3"/>
              </a:lnSpc>
              <a:spcBef>
                <a:spcPct val="0"/>
              </a:spcBef>
            </a:pPr>
            <a:r>
              <a:rPr lang="en-US" sz="4402" dirty="0">
                <a:solidFill>
                  <a:srgbClr val="000000"/>
                </a:solidFill>
                <a:latin typeface="Libre Franklin Bold"/>
              </a:rPr>
              <a:t>10. Here you can continue to show how fantastic the listener's life will be when he/she have voted for you / bought your product / implemented the improvement.
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640031" y="2750293"/>
            <a:ext cx="3990635" cy="636889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420600" y="394730"/>
            <a:ext cx="8542893" cy="54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  <p:pic>
        <p:nvPicPr>
          <p:cNvPr id="7" name="Video 6">
            <a:hlinkClick r:id="" action="ppaction://media"/>
            <a:extLst>
              <a:ext uri="{FF2B5EF4-FFF2-40B4-BE49-F238E27FC236}">
                <a16:creationId xmlns:a16="http://schemas.microsoft.com/office/drawing/2014/main" id="{205C32D2-6EC7-49AF-A593-EA1D86081A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59000" y="7715250"/>
            <a:ext cx="3428999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1805">
        <p159:morph option="byObject"/>
      </p:transition>
    </mc:Choice>
    <mc:Fallback xmlns="">
      <p:transition spd="slow" advTm="118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61145">
            <a:off x="-5154459" y="-2114140"/>
            <a:ext cx="9674436" cy="64027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19332">
            <a:off x="7350317" y="1635388"/>
            <a:ext cx="16300736" cy="1078812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94503" y="3038227"/>
            <a:ext cx="7449497" cy="311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3"/>
              </a:lnSpc>
              <a:spcBef>
                <a:spcPct val="0"/>
              </a:spcBef>
            </a:pPr>
            <a:r>
              <a:rPr lang="en-US" sz="4402" dirty="0">
                <a:solidFill>
                  <a:srgbClr val="FFFFFF"/>
                </a:solidFill>
                <a:latin typeface="Libre Franklin Bold"/>
              </a:rPr>
              <a:t>11. Summarize what the listener has learned from listening to your speech. 
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35109" y="2852284"/>
            <a:ext cx="6252762" cy="640601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268200" y="394730"/>
            <a:ext cx="8695293" cy="54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9320">
        <p159:morph option="byObject"/>
      </p:transition>
    </mc:Choice>
    <mc:Fallback xmlns="">
      <p:transition spd="slow" advTm="932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05406" y="7320448"/>
            <a:ext cx="4877189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6.
Convince the listener to
vote for you/buy your product/
improve something
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99463" y="579207"/>
            <a:ext cx="8289074" cy="153347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845262" y="2992419"/>
            <a:ext cx="4025249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11. Summarize
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96400" y="3000804"/>
            <a:ext cx="9417489" cy="957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 1. Show that you understand the listener’s problems
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26838" y="3914401"/>
            <a:ext cx="7761162" cy="957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2. Entice the listener to want to solve the problem
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20400" y="4905436"/>
            <a:ext cx="5301669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3. Show that you are a good advisor
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62857" y="5817965"/>
            <a:ext cx="4596548" cy="957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4. Describe bad options
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42236" y="6718408"/>
            <a:ext cx="4596548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5. Create fear and excitement
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79058" y="6718408"/>
            <a:ext cx="3260122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7. Describe the reward
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73060" y="3919461"/>
            <a:ext cx="6365135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10. Show how good the listener's life will be
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3682" y="4873976"/>
            <a:ext cx="671725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9. Emphasize the responsibility of the listener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38905" y="5822358"/>
            <a:ext cx="4025249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8. Describe the result
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77866" y="1171575"/>
            <a:ext cx="8132269" cy="103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7"/>
              </a:lnSpc>
            </a:pPr>
            <a:r>
              <a:rPr lang="en-US" sz="4177" dirty="0">
                <a:solidFill>
                  <a:srgbClr val="000000"/>
                </a:solidFill>
                <a:latin typeface="Josefin Sans Regular Bold"/>
              </a:rPr>
              <a:t>PERSUASIVE SPEECH
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10030" y="106433"/>
            <a:ext cx="7741090" cy="54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1770686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64022">
        <p159:morph option="byObject"/>
      </p:transition>
    </mc:Choice>
    <mc:Fallback xmlns="">
      <p:transition spd="slow" advTm="64022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036826">
            <a:off x="-4421661" y="6029405"/>
            <a:ext cx="8515190" cy="85151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743774">
            <a:off x="14675876" y="-2043347"/>
            <a:ext cx="5680744" cy="56807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4000"/>
          </a:blip>
          <a:srcRect b="3166"/>
          <a:stretch>
            <a:fillRect/>
          </a:stretch>
        </p:blipFill>
        <p:spPr>
          <a:xfrm rot="-1345916">
            <a:off x="-627118" y="471611"/>
            <a:ext cx="6779429" cy="3692680"/>
          </a:xfrm>
          <a:prstGeom prst="rect">
            <a:avLst/>
          </a:prstGeom>
        </p:spPr>
      </p:pic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BE89ED80-A457-4851-9B49-E2257C8C4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9448">
            <a:off x="-612249" y="10866"/>
            <a:ext cx="7036971" cy="39582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5400000">
            <a:off x="4425434" y="492113"/>
            <a:ext cx="9437133" cy="955879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626122" y="1438761"/>
            <a:ext cx="7596282" cy="7984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Libre Franklin Medium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have distilled this model from the structure that I see in many political speeches, in marketing, and also in inspirational self-help videos. I have then, based on my observations, and with the support of the model "the hero's journey" (used to write stories), made this model for how a persuasive speech (or text) can be structured. </a:t>
            </a:r>
            <a:endParaRPr lang="sv-SE" sz="2400" dirty="0">
              <a:effectLst/>
              <a:latin typeface="Libre Franklin Medium 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Libre Franklin Medium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 often get annoyed when I watch political speeches, and video commercials, because I find them manipulative. The art of persuasion, and the model I am presenting in this video, can of course be used for both good and malicious purposes.</a:t>
            </a:r>
            <a:endParaRPr lang="sv-SE" sz="2400" dirty="0">
              <a:effectLst/>
              <a:latin typeface="Libre Franklin Medium 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Libre Franklin Medium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This video is not just made to help you write a great persuasive speech. Even more important is that you learn to detect if someone is trying to manipulate and deceive you.</a:t>
            </a:r>
            <a:endParaRPr lang="sv-SE" sz="2400" dirty="0">
              <a:effectLst/>
              <a:latin typeface="Libre Franklin Medium 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570"/>
              </a:lnSpc>
            </a:pPr>
            <a:r>
              <a:rPr lang="en-US" sz="2204" dirty="0">
                <a:solidFill>
                  <a:srgbClr val="000000"/>
                </a:solidFill>
                <a:latin typeface="Libre Franklin Bold"/>
              </a:rPr>
              <a:t>
</a:t>
            </a:r>
            <a:r>
              <a:rPr lang="en-US" sz="3200" dirty="0">
                <a:solidFill>
                  <a:srgbClr val="000000"/>
                </a:solidFill>
                <a:latin typeface="Nothing You Could Do" panose="02000000000000000000" pitchFamily="2" charset="0"/>
              </a:rPr>
              <a:t>Cecilia</a:t>
            </a:r>
            <a:r>
              <a:rPr lang="en-US" sz="2204" dirty="0">
                <a:solidFill>
                  <a:srgbClr val="000000"/>
                </a:solidFill>
                <a:latin typeface="Libre Franklin Bold"/>
              </a:rPr>
              <a:t>
</a:t>
            </a:r>
            <a:endParaRPr lang="en-US" sz="2204" dirty="0">
              <a:solidFill>
                <a:srgbClr val="000000"/>
              </a:solidFill>
              <a:latin typeface="Nothing You Could D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649200" y="277540"/>
            <a:ext cx="7741090" cy="54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4225">
        <p159:morph option="byObject"/>
      </p:transition>
    </mc:Choice>
    <mc:Fallback xmlns="">
      <p:transition spd="slow" advTm="5422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05406" y="7320448"/>
            <a:ext cx="4877189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6.
Convince the listener to
vote for you/buy your product/
improve something
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99463" y="579207"/>
            <a:ext cx="8289074" cy="153347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845262" y="2992419"/>
            <a:ext cx="4025249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11. Summarize
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96400" y="3000804"/>
            <a:ext cx="9417489" cy="957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 1. Show that you understand the listener’s problems
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26838" y="3914401"/>
            <a:ext cx="7761162" cy="957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2. Entice the listener to want to solve the problem
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20400" y="4905436"/>
            <a:ext cx="5301669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3. Show that you are a good advisor
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62857" y="5817965"/>
            <a:ext cx="4596548" cy="957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4. Describe bad options
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42236" y="6718408"/>
            <a:ext cx="4596548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5. Create fear and excitement
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79058" y="6718408"/>
            <a:ext cx="3260122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7. Describe the reward
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73060" y="3919461"/>
            <a:ext cx="6365135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10. Show how good the listener's life will be
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7172" y="4873976"/>
            <a:ext cx="666376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9. Emphasize the responsibility of the listener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38905" y="5822358"/>
            <a:ext cx="4025249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9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Josefin Sans Regular"/>
              </a:rPr>
              <a:t>8. Describe the result
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77866" y="1171575"/>
            <a:ext cx="8132269" cy="103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7"/>
              </a:lnSpc>
            </a:pPr>
            <a:r>
              <a:rPr lang="en-US" sz="4177" dirty="0">
                <a:solidFill>
                  <a:srgbClr val="000000"/>
                </a:solidFill>
                <a:latin typeface="Josefin Sans Regular Bold"/>
              </a:rPr>
              <a:t>PERSUASIVE SPEECH
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10030" y="106433"/>
            <a:ext cx="7741090" cy="54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666752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64022">
        <p159:morph option="byObject"/>
      </p:transition>
    </mc:Choice>
    <mc:Fallback xmlns="">
      <p:transition spd="slow" advTm="6402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2182052" y="4688594"/>
            <a:ext cx="4039622" cy="40916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12139668" y="4689063"/>
            <a:ext cx="3966750" cy="40178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10233" y="4714632"/>
            <a:ext cx="3941346" cy="399215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64735" y="5614653"/>
            <a:ext cx="2674255" cy="2228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5"/>
              </a:lnSpc>
              <a:spcBef>
                <a:spcPct val="0"/>
              </a:spcBef>
            </a:pPr>
            <a:r>
              <a:rPr lang="en-US" sz="2054" dirty="0">
                <a:solidFill>
                  <a:srgbClr val="000000"/>
                </a:solidFill>
                <a:latin typeface="Libre Franklin Medium"/>
              </a:rPr>
              <a:t>Write a political election speech (e.g. why you are the best presidential candidate or prime minister candidate)
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12012" y="5638387"/>
            <a:ext cx="2863975" cy="1907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5"/>
              </a:lnSpc>
              <a:spcBef>
                <a:spcPct val="0"/>
              </a:spcBef>
            </a:pPr>
            <a:r>
              <a:rPr lang="en-US" sz="2054" dirty="0">
                <a:solidFill>
                  <a:srgbClr val="000000"/>
                </a:solidFill>
                <a:latin typeface="Libre Franklin Medium"/>
              </a:rPr>
              <a:t>Persuade the listener to buy a product (why is your product better than competitors' products?)
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754296" y="5638387"/>
            <a:ext cx="2737495" cy="2548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65"/>
              </a:lnSpc>
              <a:spcBef>
                <a:spcPct val="0"/>
              </a:spcBef>
            </a:pPr>
            <a:r>
              <a:rPr lang="en-US" sz="2054" dirty="0">
                <a:solidFill>
                  <a:srgbClr val="000000"/>
                </a:solidFill>
                <a:latin typeface="Libre Franklin Medium"/>
              </a:rPr>
              <a:t>Persuade the listener to improve something (for example, you can persuade the listener to read more novels, eat more vegetables, exercise more...
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56015" y="1057275"/>
            <a:ext cx="11559985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62"/>
              </a:lnSpc>
            </a:pPr>
            <a:r>
              <a:rPr lang="en-US" sz="2874" dirty="0">
                <a:solidFill>
                  <a:srgbClr val="FFFFFF"/>
                </a:solidFill>
                <a:latin typeface="Libre Franklin Bold Bold"/>
              </a:rPr>
              <a:t>INSTRUCTIONS</a:t>
            </a:r>
          </a:p>
          <a:p>
            <a:pPr>
              <a:lnSpc>
                <a:spcPts val="3162"/>
              </a:lnSpc>
            </a:pPr>
            <a:r>
              <a:rPr lang="en-US" sz="2874" dirty="0">
                <a:solidFill>
                  <a:srgbClr val="FFFFFF"/>
                </a:solidFill>
                <a:latin typeface="Libre Franklin Bold Bold"/>
              </a:rPr>
              <a:t>
</a:t>
            </a:r>
            <a:r>
              <a:rPr lang="en-US" sz="2874" b="1" dirty="0">
                <a:solidFill>
                  <a:schemeClr val="tx1">
                    <a:lumMod val="85000"/>
                    <a:lumOff val="15000"/>
                  </a:schemeClr>
                </a:solidFill>
                <a:latin typeface="Libre Franklin Light" panose="020B0604020202020204" charset="0"/>
              </a:rPr>
              <a:t>You're going to write a persuasive speech.
Follow the instructions in this presentation. </a:t>
            </a:r>
            <a:r>
              <a:rPr lang="en-US" sz="2874" dirty="0">
                <a:solidFill>
                  <a:schemeClr val="tx1">
                    <a:lumMod val="85000"/>
                    <a:lumOff val="15000"/>
                  </a:schemeClr>
                </a:solidFill>
                <a:latin typeface="Libre Franklin Light" panose="020B0604020202020204" charset="0"/>
              </a:rPr>
              <a:t>
Once you have written your speech, you will have the choice of giving the speech for a small group, or for the whole class.</a:t>
            </a:r>
          </a:p>
          <a:p>
            <a:pPr>
              <a:lnSpc>
                <a:spcPts val="3162"/>
              </a:lnSpc>
            </a:pPr>
            <a:r>
              <a:rPr lang="en-US" sz="2874" dirty="0">
                <a:solidFill>
                  <a:schemeClr val="tx1">
                    <a:lumMod val="85000"/>
                    <a:lumOff val="15000"/>
                  </a:schemeClr>
                </a:solidFill>
                <a:latin typeface="Libre Franklin Light" panose="020B0604020202020204" charset="0"/>
              </a:rPr>
              <a:t>
Suggestions:</a:t>
            </a:r>
            <a:r>
              <a:rPr lang="en-US" sz="2874" dirty="0">
                <a:solidFill>
                  <a:srgbClr val="FFFFFF"/>
                </a:solidFill>
                <a:latin typeface="Libre Franklin Bold Bold"/>
              </a:rPr>
              <a:t>
</a:t>
            </a:r>
            <a:endParaRPr lang="en-US" sz="2874" dirty="0">
              <a:solidFill>
                <a:srgbClr val="233D5D"/>
              </a:solidFill>
              <a:latin typeface="Libre Franklin 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02954" y="335492"/>
            <a:ext cx="7741090" cy="54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67320">
        <p159:morph option="byObject"/>
      </p:transition>
    </mc:Choice>
    <mc:Fallback xmlns="">
      <p:transition spd="slow" advTm="6732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74039" y="4419339"/>
            <a:ext cx="11823872" cy="78252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532132">
            <a:off x="-4471438" y="-2883927"/>
            <a:ext cx="11823872" cy="78252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05914">
            <a:off x="1328383" y="1094143"/>
            <a:ext cx="9523232" cy="566555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-405914">
            <a:off x="1601163" y="932694"/>
            <a:ext cx="8618185" cy="477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endParaRPr lang="en-US" sz="5600" dirty="0">
              <a:solidFill>
                <a:srgbClr val="233D5D"/>
              </a:solidFill>
              <a:latin typeface="Libre Franklin Bold"/>
            </a:endParaRPr>
          </a:p>
          <a:p>
            <a:pPr algn="ctr">
              <a:lnSpc>
                <a:spcPts val="6159"/>
              </a:lnSpc>
            </a:pPr>
            <a:r>
              <a:rPr lang="en-US" sz="5600" dirty="0">
                <a:solidFill>
                  <a:srgbClr val="233D5D"/>
                </a:solidFill>
                <a:latin typeface="Libre Franklin Bold"/>
              </a:rPr>
              <a:t>WRITE
A TITLE FOR YOUR
PERSUASIVE SPEECH HERE
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88496" y="1477314"/>
            <a:ext cx="4611401" cy="78039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592607" y="9712598"/>
            <a:ext cx="7741090" cy="278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>
                <a:solidFill>
                  <a:srgbClr val="233D5D"/>
                </a:solidFill>
                <a:latin typeface="Libre Franklin Light Bold"/>
              </a:rPr>
              <a:t>FÖRNAMN EFTERNAM, KLASS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887200" y="394730"/>
            <a:ext cx="9076293" cy="54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2903">
        <p159:morph option="byObject"/>
      </p:transition>
    </mc:Choice>
    <mc:Fallback xmlns="">
      <p:transition spd="slow" advTm="2290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786273">
            <a:off x="-2880804" y="3780220"/>
            <a:ext cx="13189624" cy="1318962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24278" y="1101664"/>
            <a:ext cx="14470375" cy="5155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>
              <a:lnSpc>
                <a:spcPts val="6720"/>
              </a:lnSpc>
            </a:pPr>
            <a:r>
              <a:rPr lang="en-US" sz="5600" dirty="0">
                <a:solidFill>
                  <a:srgbClr val="233D5D"/>
                </a:solidFill>
                <a:latin typeface="Libre Franklin Medium Bold"/>
              </a:rPr>
              <a:t>1. Make the listener feel like a hero. Show that you understand the listener's problem (before you type a text here, you'll need to decide which problem to solve for your audience).
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268200" y="394730"/>
            <a:ext cx="8695293" cy="54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9212">
        <p159:morph option="byObject"/>
      </p:transition>
    </mc:Choice>
    <mc:Fallback xmlns="">
      <p:transition spd="slow" advTm="19212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120144">
            <a:off x="-4681000" y="1798717"/>
            <a:ext cx="13449112" cy="1344911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641522" y="3514827"/>
            <a:ext cx="8136174" cy="343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 dirty="0">
                <a:solidFill>
                  <a:srgbClr val="233D5D"/>
                </a:solidFill>
                <a:latin typeface="Libre Franklin Medium Bold"/>
              </a:rPr>
              <a:t>2. Here you entice the listener to want to solve their problem.
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420600" y="394730"/>
            <a:ext cx="8542893" cy="54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623">
        <p159:morph option="byObject"/>
      </p:transition>
    </mc:Choice>
    <mc:Fallback xmlns="">
      <p:transition spd="slow" advTm="8623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A1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974868">
            <a:off x="12250836" y="2580218"/>
            <a:ext cx="9088421" cy="90884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922467">
            <a:off x="-2096838" y="-5153678"/>
            <a:ext cx="10396963" cy="103969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51555">
            <a:off x="2014755" y="1555083"/>
            <a:ext cx="8395330" cy="54340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-451555">
            <a:off x="2850745" y="2560159"/>
            <a:ext cx="7306263" cy="320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80"/>
              </a:lnSpc>
            </a:pPr>
            <a:r>
              <a:rPr lang="en-US" sz="4527" dirty="0">
                <a:solidFill>
                  <a:srgbClr val="233D5D"/>
                </a:solidFill>
                <a:latin typeface="Libre Franklin Bold"/>
              </a:rPr>
              <a:t>3. Here you show that</a:t>
            </a:r>
          </a:p>
          <a:p>
            <a:pPr>
              <a:lnSpc>
                <a:spcPts val="4980"/>
              </a:lnSpc>
            </a:pPr>
            <a:r>
              <a:rPr lang="en-US" sz="4527" dirty="0">
                <a:solidFill>
                  <a:srgbClr val="233D5D"/>
                </a:solidFill>
                <a:latin typeface="Libre Franklin Bold"/>
              </a:rPr>
              <a:t>you are a good advisor that the listener can have confidence in.
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676848" y="2939960"/>
            <a:ext cx="3464896" cy="631834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887200" y="394730"/>
            <a:ext cx="9076293" cy="54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3042">
        <p159:morph option="byObject"/>
      </p:transition>
    </mc:Choice>
    <mc:Fallback xmlns="">
      <p:transition spd="slow" advTm="23042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7157470" y="1300303"/>
            <a:ext cx="8640108" cy="87514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6607580">
            <a:off x="-5379011" y="1230873"/>
            <a:ext cx="11823872" cy="782525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227873" y="2649518"/>
            <a:ext cx="7047382" cy="718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6"/>
              </a:lnSpc>
            </a:pPr>
            <a:r>
              <a:rPr lang="en-US" sz="3338" dirty="0">
                <a:solidFill>
                  <a:srgbClr val="233D5D"/>
                </a:solidFill>
                <a:latin typeface="Libre Franklin Medium Bold"/>
              </a:rPr>
              <a:t>4. Here you describe 
possible solutions that do not work. (If you're writing a political election speech, you can write why the other parties' solutions aren't working. If you're selling a product, write why your competitors' products aren't working well. If you’re persuading your listener to improve something, explain why the listener's own attempts to solve the problem haven't worked.)
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047124" y="394730"/>
            <a:ext cx="8916369" cy="543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Model and template created by Cecilia Elise </a:t>
            </a:r>
            <a:r>
              <a:rPr lang="en-US" sz="1599" spc="79" dirty="0" err="1">
                <a:solidFill>
                  <a:srgbClr val="233D5D"/>
                </a:solidFill>
                <a:latin typeface="Libre Franklin Light"/>
              </a:rPr>
              <a:t>Wallin</a:t>
            </a:r>
            <a:r>
              <a:rPr lang="en-US" sz="1599" spc="79" dirty="0">
                <a:solidFill>
                  <a:srgbClr val="233D5D"/>
                </a:solidFill>
                <a:latin typeface="Libre Franklin Light"/>
              </a:rPr>
              <a:t>
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124">
        <p159:morph option="byObject"/>
      </p:transition>
    </mc:Choice>
    <mc:Fallback xmlns="">
      <p:transition spd="slow" advTm="30124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1004</Words>
  <Application>Microsoft Office PowerPoint</Application>
  <PresentationFormat>Anpassad</PresentationFormat>
  <Paragraphs>67</Paragraphs>
  <Slides>17</Slides>
  <Notes>0</Notes>
  <HiddenSlides>0</HiddenSlides>
  <MMClips>2</MMClips>
  <ScaleCrop>false</ScaleCrop>
  <HeadingPairs>
    <vt:vector size="6" baseType="variant">
      <vt:variant>
        <vt:lpstr>Använt teckensnitt</vt:lpstr>
      </vt:variant>
      <vt:variant>
        <vt:i4>12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30" baseType="lpstr">
      <vt:lpstr>Josefin Sans Regular Bold</vt:lpstr>
      <vt:lpstr>Libre Franklin Light Bold</vt:lpstr>
      <vt:lpstr>Josefin Sans Regular</vt:lpstr>
      <vt:lpstr>Libre Franklin Light</vt:lpstr>
      <vt:lpstr>Libre Franklin Bold Bold</vt:lpstr>
      <vt:lpstr>Calibri</vt:lpstr>
      <vt:lpstr>Libre Franklin Medium Bold</vt:lpstr>
      <vt:lpstr>Nothing You Could Do</vt:lpstr>
      <vt:lpstr>Arial</vt:lpstr>
      <vt:lpstr>Nothing You Could Do Bold</vt:lpstr>
      <vt:lpstr>Libre Franklin Bold</vt:lpstr>
      <vt:lpstr>Libre Franklin Medium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Tobias Andersson</dc:creator>
  <cp:lastModifiedBy>Tobias Andersson</cp:lastModifiedBy>
  <cp:revision>2</cp:revision>
  <dcterms:created xsi:type="dcterms:W3CDTF">2020-09-08T18:56:14Z</dcterms:created>
  <dcterms:modified xsi:type="dcterms:W3CDTF">2020-09-08T19:09:44Z</dcterms:modified>
</cp:coreProperties>
</file>